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4" r:id="rId4"/>
    <p:sldId id="322" r:id="rId6"/>
    <p:sldId id="323" r:id="rId7"/>
    <p:sldId id="324" r:id="rId8"/>
    <p:sldId id="325" r:id="rId9"/>
    <p:sldId id="328" r:id="rId10"/>
    <p:sldId id="329"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6DF"/>
    <a:srgbClr val="2EFAF5"/>
    <a:srgbClr val="0182BF"/>
    <a:srgbClr val="015096"/>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79" autoAdjust="0"/>
    <p:restoredTop sz="94595" autoAdjust="0"/>
  </p:normalViewPr>
  <p:slideViewPr>
    <p:cSldViewPr snapToGrid="0">
      <p:cViewPr varScale="1">
        <p:scale>
          <a:sx n="117" d="100"/>
          <a:sy n="117" d="100"/>
        </p:scale>
        <p:origin x="-108" y="-150"/>
      </p:cViewPr>
      <p:guideLst>
        <p:guide orient="horz" pos="2133"/>
        <p:guide pos="3800"/>
      </p:guideLst>
    </p:cSldViewPr>
  </p:slideViewPr>
  <p:notesTextViewPr>
    <p:cViewPr>
      <p:scale>
        <a:sx n="1" d="1"/>
        <a:sy n="1" d="1"/>
      </p:scale>
      <p:origin x="0" y="0"/>
    </p:cViewPr>
  </p:notesTextViewPr>
  <p:sorterViewPr>
    <p:cViewPr>
      <p:scale>
        <a:sx n="75" d="100"/>
        <a:sy n="75" d="100"/>
      </p:scale>
      <p:origin x="0" y="-7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E476DB-3B82-45B5-890F-D8013B4D1F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6A443-1F28-4A05-88DD-873D0D5707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100" b="1" dirty="0" smtClean="0">
                <a:latin typeface="+mn-ea"/>
                <a:ea typeface="+mn-ea"/>
              </a:rPr>
              <a:t>1</a:t>
            </a:r>
            <a:r>
              <a:rPr lang="zh-CN" altLang="en-US" sz="1100" b="1" dirty="0" smtClean="0">
                <a:latin typeface="+mn-ea"/>
                <a:ea typeface="+mn-ea"/>
              </a:rPr>
              <a:t>）供给侧改革，简言之：“三去一降一补”。</a:t>
            </a:r>
            <a:endParaRPr lang="zh-CN" altLang="en-US" sz="1100" b="1" dirty="0">
              <a:latin typeface="+mn-ea"/>
              <a:ea typeface="+mn-ea"/>
            </a:endParaRPr>
          </a:p>
        </p:txBody>
      </p:sp>
      <p:sp>
        <p:nvSpPr>
          <p:cNvPr id="4" name="灯片编号占位符 3"/>
          <p:cNvSpPr>
            <a:spLocks noGrp="1"/>
          </p:cNvSpPr>
          <p:nvPr>
            <p:ph type="sldNum" sz="quarter" idx="10"/>
          </p:nvPr>
        </p:nvSpPr>
        <p:spPr/>
        <p:txBody>
          <a:bodyPr/>
          <a:lstStyle/>
          <a:p>
            <a:fld id="{D0B6A443-1F28-4A05-88DD-873D0D5707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9AF764C-EC21-43D9-8903-6DCE7CA13E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D6A7BE-DF36-463B-8F00-3FDB18F33F9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F764C-EC21-43D9-8903-6DCE7CA13E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6A7BE-DF36-463B-8F00-3FDB18F33F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nvSpPr>
        <p:spPr>
          <a:xfrm>
            <a:off x="1070615" y="386776"/>
            <a:ext cx="10159637" cy="1753235"/>
          </a:xfrm>
          <a:prstGeom prst="rect">
            <a:avLst/>
          </a:prstGeom>
          <a:noFill/>
        </p:spPr>
        <p:txBody>
          <a:bodyPr wrap="square" rtlCol="0">
            <a:spAutoFit/>
          </a:bodyPr>
          <a:lstStyle/>
          <a:p>
            <a:pPr algn="ctr"/>
            <a:r>
              <a:rPr lang="zh-CN" altLang="en-US" sz="5400" b="1" dirty="0" smtClean="0">
                <a:latin typeface="+mj-ea"/>
              </a:rPr>
              <a:t>第三章 投资银行核心</a:t>
            </a:r>
            <a:r>
              <a:rPr lang="zh-CN" altLang="en-US" sz="5400" b="1" dirty="0" smtClean="0">
                <a:latin typeface="+mj-ea"/>
              </a:rPr>
              <a:t>业务：</a:t>
            </a:r>
            <a:endParaRPr lang="zh-CN" altLang="en-US" sz="5400" b="1" dirty="0" smtClean="0">
              <a:latin typeface="+mj-ea"/>
            </a:endParaRPr>
          </a:p>
          <a:p>
            <a:pPr algn="ctr"/>
            <a:r>
              <a:rPr lang="zh-CN" altLang="en-US" sz="5400" b="1" dirty="0" smtClean="0">
                <a:latin typeface="+mj-ea"/>
              </a:rPr>
              <a:t>企业</a:t>
            </a:r>
            <a:r>
              <a:rPr lang="zh-CN" altLang="en-US" sz="5400" b="1" dirty="0" smtClean="0">
                <a:latin typeface="+mj-ea"/>
              </a:rPr>
              <a:t>并购</a:t>
            </a:r>
            <a:endParaRPr lang="zh-CN" altLang="en-US" sz="5400" b="1" dirty="0" smtClean="0">
              <a:latin typeface="+mj-ea"/>
            </a:endParaRPr>
          </a:p>
        </p:txBody>
      </p:sp>
      <p:grpSp>
        <p:nvGrpSpPr>
          <p:cNvPr id="11" name="Group 10出自【趣你的PPT】(微信:qunideppt)：最优质的PPT资源库"/>
          <p:cNvGrpSpPr/>
          <p:nvPr/>
        </p:nvGrpSpPr>
        <p:grpSpPr>
          <a:xfrm>
            <a:off x="0" y="3238500"/>
            <a:ext cx="12192000" cy="2959100"/>
            <a:chOff x="0" y="3187700"/>
            <a:chExt cx="12192000" cy="2959100"/>
          </a:xfrm>
        </p:grpSpPr>
        <p:sp>
          <p:nvSpPr>
            <p:cNvPr id="6" name="出自【趣你的PPT】(微信:qunideppt)：最优质的PPT资源库"/>
            <p:cNvSpPr/>
            <p:nvPr/>
          </p:nvSpPr>
          <p:spPr>
            <a:xfrm>
              <a:off x="0" y="3187700"/>
              <a:ext cx="8788400" cy="29591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出自【趣你的PPT】(微信:qunideppt)：最优质的PPT资源库"/>
            <p:cNvSpPr/>
            <p:nvPr/>
          </p:nvSpPr>
          <p:spPr>
            <a:xfrm>
              <a:off x="0" y="3327400"/>
              <a:ext cx="12192000" cy="2133600"/>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出自【趣你的PPT】(微信:qunideppt)：最优质的PPT资源库"/>
            <p:cNvSpPr/>
            <p:nvPr/>
          </p:nvSpPr>
          <p:spPr>
            <a:xfrm>
              <a:off x="0" y="5461000"/>
              <a:ext cx="10426700" cy="342900"/>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出自【趣你的PPT】(微信:qunideppt)：最优质的PPT资源库"/>
            <p:cNvPicPr>
              <a:picLocks noChangeAspect="1"/>
            </p:cNvPicPr>
            <p:nvPr/>
          </p:nvPicPr>
          <p:blipFill>
            <a:blip r:embed="rId1"/>
            <a:stretch>
              <a:fillRect/>
            </a:stretch>
          </p:blipFill>
          <p:spPr>
            <a:xfrm>
              <a:off x="7228404" y="3327400"/>
              <a:ext cx="3198296" cy="2133600"/>
            </a:xfrm>
            <a:prstGeom prst="rect">
              <a:avLst/>
            </a:prstGeom>
          </p:spPr>
        </p:pic>
        <p:pic>
          <p:nvPicPr>
            <p:cNvPr id="8" name="出自【趣你的PPT】(微信:qunideppt)：最优质的PPT资源库"/>
            <p:cNvPicPr>
              <a:picLocks noChangeAspect="1"/>
            </p:cNvPicPr>
            <p:nvPr/>
          </p:nvPicPr>
          <p:blipFill>
            <a:blip r:embed="rId2"/>
            <a:stretch>
              <a:fillRect/>
            </a:stretch>
          </p:blipFill>
          <p:spPr>
            <a:xfrm>
              <a:off x="3877629" y="3327400"/>
              <a:ext cx="3256291" cy="2133600"/>
            </a:xfrm>
            <a:prstGeom prst="rect">
              <a:avLst/>
            </a:prstGeom>
          </p:spPr>
        </p:pic>
      </p:grpSp>
      <p:sp>
        <p:nvSpPr>
          <p:cNvPr id="10" name="出自【趣你的PPT】(微信:qunideppt)：最优质的PPT资源库"/>
          <p:cNvSpPr/>
          <p:nvPr/>
        </p:nvSpPr>
        <p:spPr>
          <a:xfrm>
            <a:off x="6772079" y="2567402"/>
            <a:ext cx="5032147" cy="338554"/>
          </a:xfrm>
          <a:prstGeom prst="rect">
            <a:avLst/>
          </a:prstGeom>
        </p:spPr>
        <p:txBody>
          <a:bodyPr wrap="square">
            <a:spAutoFit/>
          </a:bodyPr>
          <a:lstStyle/>
          <a:p>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9800" y="2047240"/>
            <a:ext cx="5558155" cy="521970"/>
          </a:xfrm>
          <a:prstGeom prst="rect">
            <a:avLst/>
          </a:prstGeom>
          <a:noFill/>
        </p:spPr>
        <p:txBody>
          <a:bodyPr wrap="square" rtlCol="0">
            <a:spAutoFit/>
          </a:bodyPr>
          <a:p>
            <a:r>
              <a:rPr lang="zh-CN" altLang="en-US" sz="2800" b="1"/>
              <a:t>厦门理工学院</a:t>
            </a:r>
            <a:r>
              <a:rPr lang="en-US" altLang="zh-CN" sz="2800" b="1"/>
              <a:t>            </a:t>
            </a:r>
            <a:r>
              <a:rPr lang="zh-CN" altLang="en-US" sz="2800" b="1"/>
              <a:t>黄莉</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24460" y="234315"/>
            <a:ext cx="11898630" cy="4892675"/>
          </a:xfrm>
          <a:prstGeom prst="rect">
            <a:avLst/>
          </a:prstGeom>
          <a:noFill/>
          <a:ln w="9525">
            <a:noFill/>
          </a:ln>
        </p:spPr>
        <p:txBody>
          <a:bodyPr wrap="square">
            <a:spAutoFit/>
          </a:bodyPr>
          <a:p>
            <a:pPr indent="0" algn="just">
              <a:lnSpc>
                <a:spcPct val="150000"/>
              </a:lnSpc>
            </a:pPr>
            <a:r>
              <a:rPr lang="zh-CN" sz="4000" b="1">
                <a:latin typeface="Arial" panose="020B0604020202020204" pitchFamily="34" charset="0"/>
                <a:cs typeface="仿宋_GB2312" charset="0"/>
              </a:rPr>
              <a:t>【本章提要】</a:t>
            </a:r>
            <a:endParaRPr lang="zh-CN" sz="2400" b="1">
              <a:cs typeface="楷体_GB2312" charset="0"/>
            </a:endParaRPr>
          </a:p>
          <a:p>
            <a:pPr indent="0" algn="just">
              <a:lnSpc>
                <a:spcPct val="150000"/>
              </a:lnSpc>
            </a:pPr>
            <a:r>
              <a:rPr lang="en-US" altLang="zh-CN" sz="2400" b="1">
                <a:cs typeface="楷体_GB2312" charset="0"/>
              </a:rPr>
              <a:t>    </a:t>
            </a:r>
            <a:r>
              <a:rPr sz="2400" b="1"/>
              <a:t>企业并购是投资银行业务的重要组成部分，同时也是投资银行收入的主要来源。它实质上是产权结构的重新配置，实现结构改变后的功能最优化。它代表一种新型的产业力量，有助于提高企业的劳动生产率、盈利性与竞争力，加速优秀企业发展，促使资源优化配置，并推动一国生产力发展。企业并购兴起于 19 世纪末，到现在为止，已经经历了五次大的并购浪潮。投资银行在企业并购中经常扮演中间人或财务顾问的角色，帮助企业寻求并购的机会，为并购定价并提供融资服务。本章在着重阐述投资银行企业并购的基础上，还介绍金融科技在投资银行企业并购业务场景中的应用。</a:t>
            </a:r>
            <a:endParaRPr sz="2400"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1605" y="232410"/>
            <a:ext cx="11950700" cy="3727450"/>
          </a:xfrm>
          <a:prstGeom prst="rect">
            <a:avLst/>
          </a:prstGeom>
          <a:noFill/>
          <a:ln w="9525">
            <a:noFill/>
          </a:ln>
        </p:spPr>
        <p:txBody>
          <a:bodyPr wrap="square">
            <a:noAutofit/>
          </a:bodyPr>
          <a:p>
            <a:pPr algn="just">
              <a:lnSpc>
                <a:spcPct val="150000"/>
              </a:lnSpc>
              <a:buClrTx/>
              <a:buSzTx/>
              <a:buNone/>
            </a:pPr>
            <a:r>
              <a:rPr lang="zh-CN" sz="4000" b="1">
                <a:latin typeface="Arial" panose="020B0604020202020204" pitchFamily="34" charset="0"/>
                <a:cs typeface="仿宋_GB2312" charset="0"/>
              </a:rPr>
              <a:t>【学习目标】</a:t>
            </a:r>
            <a:endParaRPr lang="en-US" sz="1200" b="0">
              <a:latin typeface="Times New Roman" panose="02020603050405020304" pitchFamily="18" charset="0"/>
            </a:endParaRPr>
          </a:p>
          <a:p>
            <a:pPr algn="just">
              <a:lnSpc>
                <a:spcPct val="150000"/>
              </a:lnSpc>
              <a:buClrTx/>
              <a:buSzTx/>
              <a:buNone/>
            </a:pPr>
            <a:r>
              <a:rPr lang="zh-CN" sz="2400" b="1">
                <a:cs typeface="楷体_GB2312" charset="0"/>
              </a:rPr>
              <a:t>1. 熟悉并掌握企业并购的内涵、分类及经济学理论。</a:t>
            </a:r>
            <a:endParaRPr lang="zh-CN" sz="2400" b="1">
              <a:cs typeface="楷体_GB2312" charset="0"/>
            </a:endParaRPr>
          </a:p>
          <a:p>
            <a:pPr algn="just">
              <a:lnSpc>
                <a:spcPct val="150000"/>
              </a:lnSpc>
              <a:buClrTx/>
              <a:buSzTx/>
              <a:buNone/>
            </a:pPr>
            <a:r>
              <a:rPr lang="zh-CN" sz="2400" b="1">
                <a:cs typeface="楷体_GB2312" charset="0"/>
              </a:rPr>
              <a:t>2. 了解企业并购运作流程、企业效应分析，掌握反收购、杠杆收购与管理层收购基本内容。</a:t>
            </a:r>
            <a:endParaRPr lang="zh-CN" sz="2400" b="1">
              <a:cs typeface="楷体_GB2312" charset="0"/>
            </a:endParaRPr>
          </a:p>
          <a:p>
            <a:pPr algn="just">
              <a:lnSpc>
                <a:spcPct val="150000"/>
              </a:lnSpc>
              <a:buClrTx/>
              <a:buSzTx/>
              <a:buNone/>
            </a:pPr>
            <a:r>
              <a:rPr lang="zh-CN" sz="2400" b="1">
                <a:cs typeface="楷体_GB2312" charset="0"/>
              </a:rPr>
              <a:t>3. 了解金融科技在企业并购业务场景中的应用。</a:t>
            </a:r>
            <a:endParaRPr lang="zh-CN" sz="2400" b="1">
              <a:cs typeface="楷体_GB2312" charset="0"/>
            </a:endParaRPr>
          </a:p>
          <a:p>
            <a:pPr algn="just">
              <a:lnSpc>
                <a:spcPct val="150000"/>
              </a:lnSpc>
              <a:buClrTx/>
              <a:buSzTx/>
              <a:buNone/>
            </a:pPr>
            <a:r>
              <a:rPr lang="zh-CN" sz="2400" b="1">
                <a:cs typeface="楷体_GB2312" charset="0"/>
              </a:rPr>
              <a:t>4. 构建逻辑、辩证与批判等科学思维，理解金融科技的哲学基础与金融科技为民要义，</a:t>
            </a:r>
            <a:endParaRPr lang="zh-CN" sz="2400" b="1">
              <a:cs typeface="楷体_GB2312" charset="0"/>
            </a:endParaRPr>
          </a:p>
          <a:p>
            <a:pPr algn="just">
              <a:lnSpc>
                <a:spcPct val="150000"/>
              </a:lnSpc>
              <a:buClrTx/>
              <a:buSzTx/>
              <a:buNone/>
            </a:pPr>
            <a:r>
              <a:rPr lang="zh-CN" sz="2400" b="1">
                <a:cs typeface="楷体_GB2312" charset="0"/>
              </a:rPr>
              <a:t>树立与时俱进、终身学习的理念。理解敬畏法律与市场、守好底线、理性收购学理内涵。</a:t>
            </a:r>
            <a:endParaRPr lang="zh-CN" sz="2400" b="1">
              <a:cs typeface="楷体_GB2312"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9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83515" y="110490"/>
            <a:ext cx="7735570" cy="645160"/>
          </a:xfrm>
          <a:prstGeom prst="rect">
            <a:avLst/>
          </a:prstGeom>
          <a:noFill/>
          <a:ln w="9525">
            <a:noFill/>
          </a:ln>
        </p:spPr>
        <p:txBody>
          <a:bodyPr wrap="square">
            <a:spAutoFit/>
          </a:bodyPr>
          <a:p>
            <a:pPr>
              <a:buClrTx/>
              <a:buSzTx/>
              <a:buFontTx/>
            </a:pPr>
            <a:r>
              <a:rPr lang="zh-CN" altLang="en-US" sz="3600" b="0" dirty="0"/>
              <a:t>第一节 企业</a:t>
            </a:r>
            <a:r>
              <a:rPr lang="zh-CN" altLang="en-US" sz="3600" b="0" dirty="0"/>
              <a:t>并购概述</a:t>
            </a:r>
            <a:endParaRPr lang="zh-CN" altLang="en-US" sz="3600" b="0" dirty="0"/>
          </a:p>
        </p:txBody>
      </p:sp>
      <p:sp>
        <p:nvSpPr>
          <p:cNvPr id="4" name="文本框 3"/>
          <p:cNvSpPr txBox="1"/>
          <p:nvPr/>
        </p:nvSpPr>
        <p:spPr>
          <a:xfrm>
            <a:off x="143510" y="1049655"/>
            <a:ext cx="11974195" cy="2245360"/>
          </a:xfrm>
          <a:prstGeom prst="rect">
            <a:avLst/>
          </a:prstGeom>
          <a:noFill/>
          <a:ln w="9525">
            <a:noFill/>
          </a:ln>
        </p:spPr>
        <p:txBody>
          <a:bodyPr wrap="square">
            <a:spAutoFit/>
          </a:bodyPr>
          <a:p>
            <a:pPr indent="266700"/>
            <a:r>
              <a:rPr lang="zh-CN" sz="2000" b="1">
                <a:latin typeface="宋体" panose="02010600030101010101" pitchFamily="2" charset="-122"/>
                <a:ea typeface="宋体" panose="02010600030101010101" pitchFamily="2" charset="-122"/>
                <a:cs typeface="宋体" panose="02010600030101010101" pitchFamily="2" charset="-122"/>
              </a:rPr>
              <a:t>一、并购的内涵与分类</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a:latin typeface="宋体" panose="02010600030101010101" pitchFamily="2" charset="-122"/>
                <a:ea typeface="宋体" panose="02010600030101010101" pitchFamily="2" charset="-122"/>
                <a:cs typeface="宋体" panose="02010600030101010101" pitchFamily="2" charset="-122"/>
              </a:rPr>
              <a:t>企业并购是指现代企业制度下一家企业通过取得其他企业部分或全部产权，从而实现对该企业控制或影响的投资行为。其实质是在企业控制权的运动过程中，各权利主体依据企业产权制度安排而进行的权利让渡行为。通过并购企业可以在短时间内由外部市场获得所需的技术、生产设备、营销网络、市场准入等多种资源。兼并与收购简称为并购。</a:t>
            </a:r>
            <a:endParaRPr lang="zh-CN" sz="20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83515" y="3527425"/>
            <a:ext cx="11677650" cy="1322070"/>
          </a:xfrm>
          <a:prstGeom prst="rect">
            <a:avLst/>
          </a:prstGeom>
          <a:noFill/>
          <a:ln w="9525">
            <a:noFill/>
          </a:ln>
        </p:spPr>
        <p:txBody>
          <a:bodyPr wrap="square">
            <a:spAutoFit/>
          </a:bodyPr>
          <a:p>
            <a:pPr indent="266700">
              <a:buClrTx/>
              <a:buSzTx/>
              <a:buNone/>
            </a:pPr>
            <a:r>
              <a:rPr lang="zh-CN" sz="2000" b="1">
                <a:latin typeface="宋体" panose="02010600030101010101" pitchFamily="2" charset="-122"/>
                <a:ea typeface="宋体" panose="02010600030101010101" pitchFamily="2" charset="-122"/>
                <a:cs typeface="宋体" panose="02010600030101010101" pitchFamily="2" charset="-122"/>
              </a:rPr>
              <a:t>二、并购的经济学理论</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ClrTx/>
              <a:buSzTx/>
              <a:buNone/>
            </a:pPr>
            <a:r>
              <a:rPr lang="zh-CN" sz="2000">
                <a:latin typeface="宋体" panose="02010600030101010101" pitchFamily="2" charset="-122"/>
                <a:ea typeface="宋体" panose="02010600030101010101" pitchFamily="2" charset="-122"/>
                <a:cs typeface="宋体" panose="02010600030101010101" pitchFamily="2" charset="-122"/>
              </a:rPr>
              <a:t>经济学理论对横向并购(规模经济理论、产业组织理论、产业革命周期与整合规律理论)、纵向并购(交易费用经济理论、现代交易费用理论)与混合并购(范围经济理论、企业竞争战略理论)解释。</a:t>
            </a:r>
            <a:endParaRPr 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0521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chemeClr val="tx1"/>
                </a:solidFill>
              </a:rPr>
              <a:t>  </a:t>
            </a:r>
            <a:r>
              <a:rPr lang="zh-CN" altLang="en-US" sz="3600" dirty="0">
                <a:solidFill>
                  <a:schemeClr val="tx1"/>
                </a:solidFill>
              </a:rPr>
              <a:t>第二节 企业并购</a:t>
            </a:r>
            <a:r>
              <a:rPr lang="zh-CN" altLang="en-US" sz="3600" dirty="0">
                <a:solidFill>
                  <a:schemeClr val="tx1"/>
                </a:solidFill>
              </a:rPr>
              <a:t>运作</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41910" y="768985"/>
            <a:ext cx="12028170" cy="1014730"/>
          </a:xfrm>
          <a:prstGeom prst="rect">
            <a:avLst/>
          </a:prstGeom>
          <a:noFill/>
          <a:ln w="9525">
            <a:noFill/>
          </a:ln>
        </p:spPr>
        <p:txBody>
          <a:bodyPr wrap="square">
            <a:spAutoFit/>
          </a:bodyPr>
          <a:p>
            <a:pPr>
              <a:buClrTx/>
              <a:buSzTx/>
              <a:buFontTx/>
            </a:pPr>
            <a:r>
              <a:rPr lang="zh-CN" sz="2000" b="0">
                <a:latin typeface="Arial" panose="020B0604020202020204" pitchFamily="34" charset="0"/>
                <a:ea typeface="黑体" panose="02010609060101010101" charset="-122"/>
              </a:rPr>
              <a:t>一、企业并购运作</a:t>
            </a:r>
            <a:r>
              <a:rPr lang="zh-CN" sz="2000" b="0">
                <a:latin typeface="Arial" panose="020B0604020202020204" pitchFamily="34" charset="0"/>
                <a:ea typeface="黑体" panose="02010609060101010101" charset="-122"/>
              </a:rPr>
              <a:t>流程</a:t>
            </a:r>
            <a:endParaRPr lang="zh-CN" sz="2000" b="0">
              <a:latin typeface="Arial" panose="020B0604020202020204" pitchFamily="34" charset="0"/>
              <a:ea typeface="黑体" panose="02010609060101010101" charset="-122"/>
            </a:endParaRPr>
          </a:p>
          <a:p>
            <a:pPr>
              <a:buClrTx/>
              <a:buSzTx/>
              <a:buFontTx/>
            </a:pPr>
            <a:r>
              <a:rPr lang="en-US" altLang="zh-CN" sz="2000" b="0">
                <a:latin typeface="Arial" panose="020B0604020202020204" pitchFamily="34" charset="0"/>
                <a:ea typeface="黑体" panose="02010609060101010101" charset="-122"/>
              </a:rPr>
              <a:t>       </a:t>
            </a:r>
            <a:endParaRPr lang="en-US" altLang="zh-CN" sz="2000" b="0">
              <a:latin typeface="Arial" panose="020B0604020202020204" pitchFamily="34" charset="0"/>
              <a:ea typeface="黑体" panose="02010609060101010101" charset="-122"/>
            </a:endParaRPr>
          </a:p>
          <a:p>
            <a:pPr>
              <a:buClrTx/>
              <a:buSzTx/>
              <a:buFontTx/>
            </a:pPr>
            <a:r>
              <a:rPr lang="zh-CN" sz="2000">
                <a:latin typeface="宋体" panose="02010600030101010101" pitchFamily="2" charset="-122"/>
                <a:ea typeface="宋体" panose="02010600030101010101" pitchFamily="2" charset="-122"/>
              </a:rPr>
              <a:t>传统存款类型可按存款提取方式、存款持有人、存款币种、存款来源与信用性质四种方式来划分。</a:t>
            </a:r>
            <a:endParaRPr lang="zh-CN" sz="2000">
              <a:latin typeface="宋体" panose="02010600030101010101" pitchFamily="2" charset="-122"/>
              <a:ea typeface="宋体" panose="02010600030101010101" pitchFamily="2" charset="-122"/>
            </a:endParaRPr>
          </a:p>
        </p:txBody>
      </p:sp>
      <p:sp>
        <p:nvSpPr>
          <p:cNvPr id="9" name="文本框 8"/>
          <p:cNvSpPr txBox="1"/>
          <p:nvPr/>
        </p:nvSpPr>
        <p:spPr>
          <a:xfrm>
            <a:off x="0" y="1896745"/>
            <a:ext cx="12150725" cy="3476625"/>
          </a:xfrm>
          <a:prstGeom prst="rect">
            <a:avLst/>
          </a:prstGeom>
          <a:noFill/>
          <a:ln w="9525">
            <a:noFill/>
          </a:ln>
        </p:spPr>
        <p:txBody>
          <a:bodyPr wrap="square">
            <a:spAutoFit/>
          </a:bodyPr>
          <a:p>
            <a:pPr indent="0"/>
            <a:r>
              <a:rPr lang="zh-CN" sz="2000">
                <a:latin typeface="Arial" panose="020B0604020202020204" pitchFamily="34" charset="0"/>
                <a:ea typeface="黑体" panose="02010609060101010101" charset="-122"/>
              </a:rPr>
              <a:t>二、企业并购效应分析</a:t>
            </a:r>
            <a:endParaRPr lang="zh-CN" sz="2000">
              <a:latin typeface="Arial" panose="020B0604020202020204" pitchFamily="34" charset="0"/>
              <a:ea typeface="黑体" panose="02010609060101010101" charset="-122"/>
            </a:endParaRPr>
          </a:p>
          <a:p>
            <a:pPr indent="0" algn="just">
              <a:lnSpc>
                <a:spcPct val="150000"/>
              </a:lnSpc>
            </a:pPr>
            <a:r>
              <a:rPr lang="zh-CN" sz="2000">
                <a:latin typeface="宋体" panose="02010600030101010101" pitchFamily="2" charset="-122"/>
                <a:ea typeface="宋体" panose="02010600030101010101" pitchFamily="2" charset="-122"/>
              </a:rPr>
              <a:t>企业并购一共有四种创造价值的模式。并购创造价值的同时亦会产生协同效应与负面效应。协同效应是指企业在生产、营销、管理的不同环节、不同阶段、不同方面共同利用同一资源而产生的整体效应。</a:t>
            </a:r>
            <a:endParaRPr lang="zh-CN" sz="2000">
              <a:latin typeface="宋体" panose="02010600030101010101" pitchFamily="2" charset="-122"/>
              <a:ea typeface="宋体" panose="02010600030101010101" pitchFamily="2" charset="-122"/>
            </a:endParaRPr>
          </a:p>
          <a:p>
            <a:pPr indent="0" algn="just">
              <a:lnSpc>
                <a:spcPct val="150000"/>
              </a:lnSpc>
            </a:pPr>
            <a:r>
              <a:rPr lang="zh-CN" sz="2000">
                <a:latin typeface="宋体" panose="02010600030101010101" pitchFamily="2" charset="-122"/>
                <a:ea typeface="宋体" panose="02010600030101010101" pitchFamily="2" charset="-122"/>
              </a:rPr>
              <a:t>经营协同效应是指协同后企业生产经营活动在效率产生的效益，具体包括规模经济、范围经济、市场势力(并购后新公司市场份额提升从而更能提高产品价格以获得垄断利润)、资源互补(公司通过合并更好地利用双方已有资源，如技术开发、市场营销等资源，从而使两个公司能力达到协调有效的作用)。财务协同效应是指通过并购在财务方面产生协同而给公司带来收益，具体包括财务资源互补与财务成本降低。</a:t>
            </a:r>
            <a:endParaRPr lang="zh-CN" sz="2000">
              <a:latin typeface="宋体" panose="02010600030101010101" pitchFamily="2" charset="-122"/>
              <a:ea typeface="宋体" panose="02010600030101010101" pitchFamily="2" charset="-122"/>
            </a:endParaRPr>
          </a:p>
          <a:p>
            <a:pPr indent="0"/>
            <a:r>
              <a:rPr lang="en-US" altLang="zh-CN" sz="2000" b="1">
                <a:latin typeface="宋体" panose="02010600030101010101" pitchFamily="2" charset="-122"/>
                <a:ea typeface="宋体" panose="02010600030101010101" pitchFamily="2" charset="-122"/>
              </a:rPr>
              <a:t> </a:t>
            </a:r>
            <a:endParaRPr lang="en-US" altLang="zh-CN" sz="20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第三节 反收购、杠杆收购与管理层收购</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14300" y="940117"/>
            <a:ext cx="5080000" cy="398780"/>
          </a:xfrm>
          <a:prstGeom prst="rect">
            <a:avLst/>
          </a:prstGeom>
          <a:noFill/>
          <a:ln w="9525">
            <a:noFill/>
          </a:ln>
        </p:spPr>
        <p:txBody>
          <a:bodyPr>
            <a:spAutoFit/>
          </a:bodyPr>
          <a:p>
            <a:pPr>
              <a:buClrTx/>
              <a:buSzTx/>
              <a:buFontTx/>
            </a:pPr>
            <a:r>
              <a:rPr lang="zh-CN" sz="2000" b="0">
                <a:latin typeface="Arial" panose="020B0604020202020204" pitchFamily="34" charset="0"/>
                <a:ea typeface="黑体" panose="02010609060101010101" charset="-122"/>
              </a:rPr>
              <a:t>一、反收购策略</a:t>
            </a:r>
            <a:endParaRPr lang="zh-CN" sz="2000" b="0">
              <a:latin typeface="Arial" panose="020B0604020202020204" pitchFamily="34" charset="0"/>
              <a:ea typeface="黑体" panose="02010609060101010101" charset="-122"/>
            </a:endParaRPr>
          </a:p>
        </p:txBody>
      </p:sp>
      <p:sp>
        <p:nvSpPr>
          <p:cNvPr id="3" name="文本框 2"/>
          <p:cNvSpPr txBox="1"/>
          <p:nvPr/>
        </p:nvSpPr>
        <p:spPr>
          <a:xfrm>
            <a:off x="174625" y="1360170"/>
            <a:ext cx="11717655" cy="5015865"/>
          </a:xfrm>
          <a:prstGeom prst="rect">
            <a:avLst/>
          </a:prstGeom>
          <a:noFill/>
          <a:ln w="9525">
            <a:noFill/>
          </a:ln>
        </p:spPr>
        <p:txBody>
          <a:bodyPr wrap="square">
            <a:spAutoFit/>
          </a:bodyPr>
          <a:p>
            <a:pPr indent="266700" algn="just">
              <a:lnSpc>
                <a:spcPct val="100000"/>
              </a:lnSpc>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收购分为善意收购与恶意收购，恶意收购通常会导致反收购出现。反收购是指目标公司管理层为防止公司控制权转移而采取旨在防止或延迟被恶意收购的措施。</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反收购措施分为两大类：一类是预防收购者收购的事前措施，即预防性反收购；另一类是当收购出现时为阻止收购者收购成功的事后措施，即主动性反收购。预防性反收购是指反收购行为发生在要约收购前，目标公司以各种形式防范后续可能出现的收购进攻。</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algn="just">
              <a:lnSpc>
                <a:spcPct val="100000"/>
              </a:lnSpc>
              <a:buClrTx/>
              <a:buSzTx/>
              <a:buFontTx/>
            </a:pPr>
            <a:r>
              <a:rPr lang="zh-CN" sz="2000" b="0">
                <a:latin typeface="宋体" panose="02010600030101010101" pitchFamily="2" charset="-122"/>
                <a:ea typeface="宋体" panose="02010600030101010101" pitchFamily="2" charset="-122"/>
                <a:cs typeface="宋体" panose="02010600030101010101" pitchFamily="2" charset="-122"/>
              </a:rPr>
              <a:t>具体包括：驱鲨剂、鲨鱼观察者、降落伞计划、双重资本重组、建立合理持股结构、设置员工持股计划。主动性反收购是指在敌意报价后企业面临被收购的境地时，采取增大收购方收购成本的临时补救策略，如美国电池巨头 ESB 反击加拿大公司 INCO 恶意收购、美标公司反抗百得公司恶意收购、新浪反击盛大恶意收购。具体包括白衣骑士、焦土战术、股份回购、帕克曼策略、进行法律诉讼。</a:t>
            </a:r>
            <a:endParaRPr lang="zh-CN" sz="2000" b="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ClrTx/>
              <a:buSzTx/>
              <a:buFontTx/>
            </a:pPr>
            <a:r>
              <a:rPr lang="zh-CN" sz="2000" b="0">
                <a:latin typeface="Arial" panose="020B0604020202020204" pitchFamily="34" charset="0"/>
                <a:ea typeface="黑体" panose="02010609060101010101" charset="-122"/>
              </a:rPr>
              <a:t>二、杠杆收购概述</a:t>
            </a:r>
            <a:endParaRPr lang="zh-CN" sz="2000" b="0">
              <a:latin typeface="Arial" panose="020B0604020202020204" pitchFamily="34" charset="0"/>
              <a:ea typeface="黑体" panose="02010609060101010101" charset="-122"/>
            </a:endParaRPr>
          </a:p>
          <a:p>
            <a:pPr indent="266700" algn="just">
              <a:lnSpc>
                <a:spcPct val="100000"/>
              </a:lnSpc>
              <a:buClrTx/>
              <a:buSzTx/>
              <a:buFontTx/>
              <a:buNone/>
            </a:pPr>
            <a:r>
              <a:rPr lang="zh-CN" sz="2000" b="0">
                <a:latin typeface="宋体" panose="02010600030101010101" pitchFamily="2" charset="-122"/>
                <a:ea typeface="宋体" panose="02010600030101010101" pitchFamily="2" charset="-122"/>
                <a:cs typeface="宋体" panose="02010600030101010101" pitchFamily="2" charset="-122"/>
              </a:rPr>
              <a:t>杠杆收购(LBO)是企业兼并特殊形式，其实质是举债收购即收购方以目标公司资产作为抵押，运用财务杠杆加大负债比例，以用较少股本投入融得数倍资金，使其产生较高的盈利能力，再伺机出售的资本运作方式。</a:t>
            </a:r>
            <a:endParaRPr lang="zh-CN" sz="2000" b="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ClrTx/>
              <a:buSzTx/>
              <a:buFontTx/>
              <a:buNone/>
            </a:pPr>
            <a:r>
              <a:rPr lang="zh-CN" sz="2000" b="0">
                <a:latin typeface="Arial" panose="020B0604020202020204" pitchFamily="34" charset="0"/>
                <a:ea typeface="黑体" panose="02010609060101010101" charset="-122"/>
              </a:rPr>
              <a:t>三、管理层收购概述</a:t>
            </a:r>
            <a:endParaRPr lang="zh-CN" sz="2000" b="0">
              <a:latin typeface="Arial" panose="020B0604020202020204" pitchFamily="34" charset="0"/>
              <a:ea typeface="黑体" panose="02010609060101010101" charset="-122"/>
            </a:endParaRPr>
          </a:p>
          <a:p>
            <a:pPr algn="just">
              <a:lnSpc>
                <a:spcPct val="100000"/>
              </a:lnSpc>
              <a:buClrTx/>
              <a:buSzTx/>
              <a:buFontTx/>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管理层收购(MBO)是指公司经理层利用借贷所融资本或股权交易收购公司的行为，引起公司所有权、控制权、剩余索取权与资产等变化，以改变公司所有制结构。通过收购使企业经营者变成企业所有者。</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第四节 金融科技</a:t>
            </a:r>
            <a:r>
              <a:rPr lang="zh-CN" altLang="en-US" sz="3600" dirty="0">
                <a:solidFill>
                  <a:schemeClr val="tx1"/>
                </a:solidFill>
              </a:rPr>
              <a:t>应用</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08585" y="1194435"/>
            <a:ext cx="11804015" cy="5631180"/>
          </a:xfrm>
          <a:prstGeom prst="rect">
            <a:avLst/>
          </a:prstGeom>
          <a:noFill/>
          <a:ln w="9525">
            <a:noFill/>
          </a:ln>
        </p:spPr>
        <p:txBody>
          <a:bodyPr wrap="square">
            <a:spAutoFit/>
          </a:bodyPr>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十四五”规划纲要强调要强化科技力量、优化科技资源配置、加速科技创新，资本市场无疑肩负着优化资源配置、促进产业升级与科技创新、助力实体经济高质量发展的重要使命。资本市场并购重组，尤其是国有控股上市公司的并购重组将进一步聚焦战略性新兴产业。</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此外，随着人工智能、区块链、云计算、大数据等技术不断落地，新型技术与金融业务融合程度加深，投资银行(证券经营机构)科技应用开始从聚焦于前端服务渠道互联网化到强调业务前台、中台、后台的全流程变革。然而，目前经营机构难以仅凭自研模式探索新兴技术在前中后台所有的融合方式，一方面全部自研会增加经营机构的投入负担，研发周期长；另一方面内部封闭式的整体解决方案还可能限制自身的发展速度和创新能力。投资银行(证券公司)如果能明确自身能力的范围，将需求分解成细小领域，在外部金融科技生态中寻求最符合自身技术标准的解决方案，扩大自身技术能力边界，才能为客户提供更好的金融服务。</a:t>
            </a:r>
            <a:endParaRPr lang="zh-CN" sz="2000" b="1">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智能投研</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问题分析：结合案例，分析金融科技在投资银行(券商)并购公司(目标公司)投研场景的应用，并搜集更多券商在此类应用场景中的金融科技应用。</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出自【趣你的PPT】(微信:qunideppt)：最优质的PPT资源库"/>
          <p:cNvSpPr txBox="1"/>
          <p:nvPr/>
        </p:nvSpPr>
        <p:spPr>
          <a:xfrm>
            <a:off x="173937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公司简介</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6" name="出自【趣你的PPT】(微信:qunideppt)：最优质的PPT资源库"/>
          <p:cNvSpPr txBox="1"/>
          <p:nvPr/>
        </p:nvSpPr>
        <p:spPr>
          <a:xfrm>
            <a:off x="1739375"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企业愿景</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7" name="出自【趣你的PPT】(微信:qunideppt)：最优质的PPT资源库"/>
          <p:cNvSpPr txBox="1"/>
          <p:nvPr/>
        </p:nvSpPr>
        <p:spPr>
          <a:xfrm>
            <a:off x="173937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团队组织</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8" name="出自【趣你的PPT】(微信:qunideppt)：最优质的PPT资源库"/>
          <p:cNvSpPr txBox="1"/>
          <p:nvPr/>
        </p:nvSpPr>
        <p:spPr>
          <a:xfrm>
            <a:off x="1739375" y="5628197"/>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历程荣誉</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39" name="出自【趣你的PPT】(微信:qunideppt)：最优质的PPT资源库"/>
          <p:cNvSpPr txBox="1"/>
          <p:nvPr/>
        </p:nvSpPr>
        <p:spPr>
          <a:xfrm>
            <a:off x="3922349" y="3870005"/>
            <a:ext cx="1679208"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产品服务 </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0" name="出自【趣你的PPT】(微信:qunideppt)：最优质的PPT资源库"/>
          <p:cNvSpPr txBox="1"/>
          <p:nvPr/>
        </p:nvSpPr>
        <p:spPr>
          <a:xfrm>
            <a:off x="4211823"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产品系列</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1" name="出自【趣你的PPT】(微信:qunideppt)：最优质的PPT资源库"/>
          <p:cNvSpPr txBox="1"/>
          <p:nvPr/>
        </p:nvSpPr>
        <p:spPr>
          <a:xfrm>
            <a:off x="4211823" y="4813333"/>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主打产品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2" name="出自【趣你的PPT】(微信:qunideppt)：最优质的PPT资源库"/>
          <p:cNvSpPr txBox="1"/>
          <p:nvPr/>
        </p:nvSpPr>
        <p:spPr>
          <a:xfrm>
            <a:off x="4211822" y="5220765"/>
            <a:ext cx="1449165"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核心竞争力</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3" name="出自【趣你的PPT】(微信:qunideppt)：最优质的PPT资源库"/>
          <p:cNvSpPr txBox="1"/>
          <p:nvPr/>
        </p:nvSpPr>
        <p:spPr>
          <a:xfrm>
            <a:off x="4211823" y="5628197"/>
            <a:ext cx="1132586"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售后支持</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4" name="出自【趣你的PPT】(微信:qunideppt)：最优质的PPT资源库"/>
          <p:cNvSpPr txBox="1"/>
          <p:nvPr/>
        </p:nvSpPr>
        <p:spPr>
          <a:xfrm>
            <a:off x="6495491" y="3870005"/>
            <a:ext cx="1736987" cy="52322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sz="2800" b="1" kern="0" noProof="0" dirty="0">
                <a:solidFill>
                  <a:schemeClr val="bg1"/>
                </a:solidFill>
                <a:latin typeface="微软雅黑" panose="020B0503020204020204" pitchFamily="34" charset="-122"/>
                <a:ea typeface="微软雅黑" panose="020B0503020204020204" pitchFamily="34" charset="-122"/>
              </a:rPr>
              <a:t>公司优势</a:t>
            </a:r>
            <a:endParaRPr kumimoji="0" lang="en-US" altLang="zh-CN" sz="2800" b="1"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5" name="出自【趣你的PPT】(微信:qunideppt)：最优质的PPT资源库"/>
          <p:cNvSpPr txBox="1"/>
          <p:nvPr/>
        </p:nvSpPr>
        <p:spPr>
          <a:xfrm>
            <a:off x="6749685" y="4405901"/>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品牌优势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7" name="出自【趣你的PPT】(微信:qunideppt)：最优质的PPT资源库"/>
          <p:cNvSpPr txBox="1"/>
          <p:nvPr/>
        </p:nvSpPr>
        <p:spPr>
          <a:xfrm>
            <a:off x="6749685"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人才优势</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48" name="出自【趣你的PPT】(微信:qunideppt)：最优质的PPT资源库"/>
          <p:cNvSpPr txBox="1"/>
          <p:nvPr/>
        </p:nvSpPr>
        <p:spPr>
          <a:xfrm>
            <a:off x="6768736" y="5628197"/>
            <a:ext cx="1370683"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商业模式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2" name="出自【趣你的PPT】(微信:qunideppt)：最优质的PPT资源库"/>
          <p:cNvSpPr txBox="1"/>
          <p:nvPr/>
        </p:nvSpPr>
        <p:spPr>
          <a:xfrm>
            <a:off x="9274731" y="5220765"/>
            <a:ext cx="1100259"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联系方式</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3" name="出自【趣你的PPT】(微信:qunideppt)：最优质的PPT资源库"/>
          <p:cNvSpPr txBox="1"/>
          <p:nvPr/>
        </p:nvSpPr>
        <p:spPr>
          <a:xfrm>
            <a:off x="9274732" y="5628197"/>
            <a:ext cx="1193244" cy="369332"/>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lang="zh-CN" altLang="en-US" kern="0" noProof="0" dirty="0">
                <a:solidFill>
                  <a:schemeClr val="bg1"/>
                </a:solidFill>
                <a:latin typeface="微软雅黑" panose="020B0503020204020204" pitchFamily="34" charset="-122"/>
                <a:ea typeface="微软雅黑" panose="020B0503020204020204" pitchFamily="34" charset="-122"/>
              </a:rPr>
              <a:t>期待合作</a:t>
            </a:r>
            <a:endParaRPr kumimoji="0" lang="en-US" altLang="zh-CN" i="0" kern="0" cap="none" spc="0" normalizeH="0" baseline="0" noProof="0" dirty="0">
              <a:solidFill>
                <a:schemeClr val="bg1"/>
              </a:solidFill>
              <a:latin typeface="微软雅黑" panose="020B0503020204020204" pitchFamily="34" charset="-122"/>
              <a:ea typeface="微软雅黑" panose="020B0503020204020204" pitchFamily="34" charset="-122"/>
            </a:endParaRPr>
          </a:p>
        </p:txBody>
      </p:sp>
      <p:sp>
        <p:nvSpPr>
          <p:cNvPr id="54" name="出自【趣你的PPT】(微信:qunideppt)：最优质的PPT资源库"/>
          <p:cNvSpPr/>
          <p:nvPr/>
        </p:nvSpPr>
        <p:spPr>
          <a:xfrm>
            <a:off x="0" y="131885"/>
            <a:ext cx="12192000" cy="756138"/>
          </a:xfrm>
          <a:prstGeom prst="rect">
            <a:avLst/>
          </a:prstGeom>
          <a:solidFill>
            <a:srgbClr val="5AB6D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财商小剧场</a:t>
            </a:r>
            <a:endParaRPr lang="zh-CN" altLang="en-US" sz="3600" dirty="0">
              <a:solidFill>
                <a:schemeClr val="tx1"/>
              </a:solidFill>
            </a:endParaRPr>
          </a:p>
        </p:txBody>
      </p:sp>
      <p:sp>
        <p:nvSpPr>
          <p:cNvPr id="55" name="出自【趣你的PPT】(微信:qunideppt)：最优质的PPT资源库"/>
          <p:cNvSpPr/>
          <p:nvPr/>
        </p:nvSpPr>
        <p:spPr>
          <a:xfrm>
            <a:off x="0" y="0"/>
            <a:ext cx="12192000" cy="105508"/>
          </a:xfrm>
          <a:prstGeom prst="rect">
            <a:avLst/>
          </a:prstGeom>
          <a:gradFill>
            <a:gsLst>
              <a:gs pos="0">
                <a:srgbClr val="015096"/>
              </a:gs>
              <a:gs pos="81000">
                <a:srgbClr val="0182B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465" y="1990725"/>
            <a:ext cx="11817985" cy="1014730"/>
          </a:xfrm>
          <a:prstGeom prst="rect">
            <a:avLst/>
          </a:prstGeom>
          <a:noFill/>
          <a:ln w="9525">
            <a:noFill/>
          </a:ln>
        </p:spPr>
        <p:txBody>
          <a:bodyPr wrap="square">
            <a:spAutoFit/>
          </a:bodyPr>
          <a:p>
            <a:pPr indent="298450"/>
            <a:r>
              <a:rPr lang="zh-CN" sz="2000" b="0">
                <a:latin typeface="宋体" panose="02010600030101010101" pitchFamily="2" charset="-122"/>
                <a:ea typeface="宋体" panose="02010600030101010101" pitchFamily="2" charset="-122"/>
                <a:cs typeface="宋体" panose="02010600030101010101" pitchFamily="2" charset="-122"/>
              </a:rPr>
              <a:t>【思考 1】什么是牛市、熊市？有没有判断基准？</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98450"/>
            <a:r>
              <a:rPr lang="zh-CN" sz="2000" b="0">
                <a:latin typeface="宋体" panose="02010600030101010101" pitchFamily="2" charset="-122"/>
                <a:ea typeface="宋体" panose="02010600030101010101" pitchFamily="2" charset="-122"/>
                <a:cs typeface="宋体" panose="02010600030101010101" pitchFamily="2" charset="-122"/>
              </a:rPr>
              <a:t>【思考 2】中国 A 股特点是牛短熊长，该怎样在牛市转熊市拐点里退出呢？又该怎样在</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98450"/>
            <a:r>
              <a:rPr lang="zh-CN" sz="2000" b="0">
                <a:latin typeface="宋体" panose="02010600030101010101" pitchFamily="2" charset="-122"/>
                <a:ea typeface="宋体" panose="02010600030101010101" pitchFamily="2" charset="-122"/>
                <a:cs typeface="宋体" panose="02010600030101010101" pitchFamily="2" charset="-122"/>
              </a:rPr>
              <a:t>熊转牛时快速入场并加仓呢？这个时间点该如何把握？</a:t>
            </a:r>
            <a:endParaRPr lang="zh-CN"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2707</Words>
  <Application>WPS 演示</Application>
  <PresentationFormat>自定义</PresentationFormat>
  <Paragraphs>268</Paragraphs>
  <Slides>8</Slides>
  <Notes>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vt:i4>
      </vt:variant>
    </vt:vector>
  </HeadingPairs>
  <TitlesOfParts>
    <vt:vector size="22" baseType="lpstr">
      <vt:lpstr>Arial</vt:lpstr>
      <vt:lpstr>宋体</vt:lpstr>
      <vt:lpstr>Wingdings</vt:lpstr>
      <vt:lpstr>微软雅黑</vt:lpstr>
      <vt:lpstr>仿宋_GB2312</vt:lpstr>
      <vt:lpstr>仿宋</vt:lpstr>
      <vt:lpstr>楷体_GB2312</vt:lpstr>
      <vt:lpstr>Times New Roman</vt:lpstr>
      <vt:lpstr>黑体</vt:lpstr>
      <vt:lpstr>Calibri</vt:lpstr>
      <vt:lpstr>Arial Unicode MS</vt:lpstr>
      <vt:lpstr>Calibri Light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ZhuLong</dc:creator>
  <cp:lastModifiedBy> caroline</cp:lastModifiedBy>
  <cp:revision>294</cp:revision>
  <dcterms:created xsi:type="dcterms:W3CDTF">2016-03-01T13:02:00Z</dcterms:created>
  <dcterms:modified xsi:type="dcterms:W3CDTF">2024-02-23T13:33:48Z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12B7CE1DA20340AB82FBFEA0810578B1</vt:lpwstr>
  </property>
  <property fmtid="{D5CDD505-2E9C-101B-9397-08002B2CF9AE}" pid="3" name="KSOProductBuildVer">
    <vt:lpwstr>2052-12.1.0.16250</vt:lpwstr>
  </property>
</Properties>
</file>